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4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Home.png"/>
          <p:cNvPicPr>
            <a:picLocks noChangeAspect="1"/>
          </p:cNvPicPr>
          <p:nvPr/>
        </p:nvPicPr>
        <p:blipFill>
          <a:blip r:embed="rId2"/>
          <a:srcRect t="-93973"/>
          <a:stretch>
            <a:fillRect/>
          </a:stretch>
        </p:blipFill>
        <p:spPr>
          <a:xfrm>
            <a:off x="179294" y="1183341"/>
            <a:ext cx="8787384" cy="5276725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513" y="2168338"/>
            <a:ext cx="8307387" cy="161925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513" y="3810000"/>
            <a:ext cx="8307387" cy="753036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DirectionalButtons-RightOnl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266" y="533400"/>
            <a:ext cx="752475" cy="35242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466850"/>
            <a:ext cx="8308039" cy="1128432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7224" y="2623296"/>
            <a:ext cx="4717676" cy="3831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3" y="2770187"/>
            <a:ext cx="3429093" cy="357682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182880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298140" y="1169894"/>
            <a:ext cx="3671047" cy="52760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82880" y="1169894"/>
            <a:ext cx="8787384" cy="21067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82880" y="3281082"/>
            <a:ext cx="8787384" cy="3174582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3329268"/>
            <a:ext cx="8346141" cy="1014132"/>
          </a:xfrm>
        </p:spPr>
        <p:txBody>
          <a:bodyPr anchor="b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4343399"/>
            <a:ext cx="8346141" cy="19097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ireframeOverlay-PCVertical.png"/>
          <p:cNvPicPr>
            <a:picLocks noChangeAspect="1"/>
          </p:cNvPicPr>
          <p:nvPr/>
        </p:nvPicPr>
        <p:blipFill>
          <a:blip r:embed="rId2"/>
          <a:srcRect b="-123309"/>
          <a:stretch>
            <a:fillRect/>
          </a:stretch>
        </p:blipFill>
        <p:spPr>
          <a:xfrm>
            <a:off x="3835212" y="1179575"/>
            <a:ext cx="5133975" cy="5275013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80882"/>
            <a:ext cx="431389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0" y="2837329"/>
            <a:ext cx="4313891" cy="341583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82880" y="1179576"/>
            <a:ext cx="3671047" cy="220531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2015983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182880" y="3383280"/>
            <a:ext cx="1837944" cy="3072384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1219200"/>
            <a:ext cx="533400" cy="365125"/>
          </a:xfrm>
        </p:spPr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VerticalTC.png"/>
          <p:cNvPicPr>
            <a:picLocks noChangeAspect="1"/>
          </p:cNvPicPr>
          <p:nvPr/>
        </p:nvPicPr>
        <p:blipFill>
          <a:blip r:embed="rId2"/>
          <a:srcRect t="-93650"/>
          <a:stretch>
            <a:fillRect/>
          </a:stretch>
        </p:blipFill>
        <p:spPr>
          <a:xfrm>
            <a:off x="7445188" y="1178128"/>
            <a:ext cx="1524000" cy="5275339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0705" y="1398494"/>
            <a:ext cx="1447800" cy="48499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1398494"/>
            <a:ext cx="6669087" cy="4849906"/>
          </a:xfrm>
        </p:spPr>
        <p:txBody>
          <a:bodyPr vert="eaVert"/>
          <a:lstStyle>
            <a:lvl5pPr>
              <a:defRPr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" y="1179576"/>
            <a:ext cx="8787384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DirectionalButtons-LeftOnlyOn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488" y="538163"/>
            <a:ext cx="752475" cy="3524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5" y="2756646"/>
            <a:ext cx="8308975" cy="349175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TCFull.png"/>
          <p:cNvPicPr>
            <a:picLocks noChangeAspect="1"/>
          </p:cNvPicPr>
          <p:nvPr/>
        </p:nvPicPr>
        <p:blipFill>
          <a:blip r:embed="rId2"/>
          <a:srcRect l="-198711"/>
          <a:stretch>
            <a:fillRect/>
          </a:stretch>
        </p:blipFill>
        <p:spPr>
          <a:xfrm>
            <a:off x="177999" y="1179576"/>
            <a:ext cx="8788373" cy="5276088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1"/>
                </a:solidFill>
              </a:defRPr>
            </a:lvl1pPr>
            <a:lvl2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>
                <a:schemeClr val="bg1">
                  <a:lumMod val="75000"/>
                </a:schemeClr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>
              <a:buClr>
                <a:schemeClr val="bg1"/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>
              <a:buClr>
                <a:schemeClr val="bg1">
                  <a:lumMod val="75000"/>
                </a:schemeClr>
              </a:buClr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>
              <a:buClr>
                <a:schemeClr val="bg1"/>
              </a:buClr>
              <a:defRPr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ireframeOverlay-SectionH.png"/>
          <p:cNvPicPr>
            <a:picLocks noChangeAspect="1"/>
          </p:cNvPicPr>
          <p:nvPr/>
        </p:nvPicPr>
        <p:blipFill>
          <a:blip r:embed="rId2"/>
          <a:srcRect r="-91875"/>
          <a:stretch>
            <a:fillRect/>
          </a:stretch>
        </p:blipFill>
        <p:spPr>
          <a:xfrm>
            <a:off x="182880" y="1179576"/>
            <a:ext cx="8785105" cy="5276088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429000"/>
            <a:ext cx="6591300" cy="1371600"/>
          </a:xfrm>
        </p:spPr>
        <p:txBody>
          <a:bodyPr anchor="b" anchorCtr="0"/>
          <a:lstStyle>
            <a:lvl1pPr algn="r">
              <a:defRPr sz="4800" b="0" cap="none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4800599"/>
            <a:ext cx="6591300" cy="1066801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6859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214" y="2770188"/>
            <a:ext cx="3840480" cy="3464765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6859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859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752" y="2675964"/>
            <a:ext cx="3840480" cy="645459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2400" b="0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752" y="3307976"/>
            <a:ext cx="3840480" cy="2925762"/>
          </a:xfrm>
        </p:spPr>
        <p:txBody>
          <a:bodyPr>
            <a:normAutofit/>
          </a:bodyPr>
          <a:lstStyle>
            <a:lvl1pPr>
              <a:spcBef>
                <a:spcPts val="180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>
              <a:defRPr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ireframeOverlay-Cont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94" y="1179576"/>
            <a:ext cx="8787384" cy="144070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ireframeOverlay-ContentCap.png"/>
          <p:cNvPicPr>
            <a:picLocks noChangeAspect="1"/>
          </p:cNvPicPr>
          <p:nvPr/>
        </p:nvPicPr>
        <p:blipFill>
          <a:blip r:embed="rId2"/>
          <a:srcRect b="-135871"/>
          <a:stretch>
            <a:fillRect/>
          </a:stretch>
        </p:blipFill>
        <p:spPr>
          <a:xfrm>
            <a:off x="182880" y="1179575"/>
            <a:ext cx="4228522" cy="5274037"/>
          </a:xfrm>
          <a:prstGeom prst="rect">
            <a:avLst/>
          </a:prstGeom>
          <a:gradFill>
            <a:gsLst>
              <a:gs pos="0">
                <a:schemeClr val="bg2"/>
              </a:gs>
              <a:gs pos="100000">
                <a:schemeClr val="tx2"/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859" y="1680882"/>
            <a:ext cx="3697941" cy="1162050"/>
          </a:xfrm>
        </p:spPr>
        <p:txBody>
          <a:bodyPr anchor="b"/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2341" y="1600200"/>
            <a:ext cx="4101353" cy="4652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859" y="2837329"/>
            <a:ext cx="3697941" cy="341583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600"/>
              </a:spcBef>
              <a:buNone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tx1">
                  <a:lumMod val="50000"/>
                  <a:lumOff val="50000"/>
                </a:schemeClr>
              </a:buClr>
              <a:buSzPct val="7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2.png"/><Relationship Id="rId1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5925" y="1456765"/>
            <a:ext cx="8308975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925" y="2770188"/>
            <a:ext cx="8308975" cy="3478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0105" y="6454588"/>
            <a:ext cx="23980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CE38E4D-051A-41E1-86A4-E56916468FD0}" type="datetimeFigureOut">
              <a:rPr lang="en-US" smtClean="0"/>
              <a:t>8/8/16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976" y="6454588"/>
            <a:ext cx="3657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12192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86BB73A-582F-4420-9A14-CB10A2B2E5E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HomeButton.png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52450" y="526116"/>
            <a:ext cx="457200" cy="352425"/>
          </a:xfrm>
          <a:prstGeom prst="rect">
            <a:avLst/>
          </a:prstGeom>
        </p:spPr>
      </p:pic>
      <p:pic>
        <p:nvPicPr>
          <p:cNvPr id="10" name="Picture 9" descr="DirectionalButtons-Full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826188" y="526116"/>
            <a:ext cx="752475" cy="3524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l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tx1">
            <a:lumMod val="85000"/>
            <a:lumOff val="15000"/>
          </a:schemeClr>
        </a:buClr>
        <a:buSzPct val="70000"/>
        <a:buFont typeface="Wingdings" pitchFamily="2" charset="2"/>
        <a:buChar char="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0000"/>
        <a:buFont typeface="Wingdings" pitchFamily="2" charset="2"/>
        <a:buChar char="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TAX AMNESTY BAKAL DONGKRAK PREMI ASURANSI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pPr algn="r"/>
            <a:r>
              <a:rPr lang="en-US" dirty="0" smtClean="0"/>
              <a:t>HAWARI N TANDJAYA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79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DAMPAK POSITIF DARI TAX AMNESTY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ASOSIASI ASURANSI JIWA INDONESIA (AAJI) MEMPREDIKSI, PERTUMBUHAN PREMI ASURANSI JIWA PADA SEMESTER II TAHUN INI BERKISAR ANTARA 10% HINGGA 20%</a:t>
            </a:r>
            <a:r>
              <a:rPr lang="fi-FI" sz="2400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INDUSTRI ASURANSI AKAN KEBAGIAN DANA DARI TAX AMNESTY (PENGAMPUNAN PAJAK)</a:t>
            </a:r>
          </a:p>
          <a:p>
            <a:r>
              <a:rPr lang="en-US" sz="2400" dirty="0" smtClean="0"/>
              <a:t>SUMBER DANA DARI DANA INVESTASI REPATRIASI</a:t>
            </a:r>
          </a:p>
          <a:p>
            <a:r>
              <a:rPr lang="en-US" sz="2400" dirty="0" smtClean="0"/>
              <a:t>PERKIRAAN PREMI ASURANSI AKAN MELONJAK UNTUK JENIS ASURANSI BERBALUT INVESTASI</a:t>
            </a:r>
          </a:p>
        </p:txBody>
      </p:sp>
    </p:spTree>
    <p:extLst>
      <p:ext uri="{BB962C8B-B14F-4D97-AF65-F5344CB8AC3E}">
        <p14:creationId xmlns:p14="http://schemas.microsoft.com/office/powerpoint/2010/main" val="1457879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DAMPAK POSITIF DARI TAX AMNESTY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MASYARAKAT KALANGAN MENENGAH KE ATAS YANG MEMILIKI UANG LEBIH, AKAN BERINVESTASI KE PRODUK ASURANSI</a:t>
            </a:r>
            <a:r>
              <a:rPr lang="cs-CZ" sz="2400" dirty="0" smtClean="0"/>
              <a:t>.</a:t>
            </a:r>
            <a:endParaRPr lang="en-US" sz="2400" dirty="0" smtClean="0"/>
          </a:p>
          <a:p>
            <a:r>
              <a:rPr lang="en-US" sz="2400" dirty="0" smtClean="0"/>
              <a:t>PRODUK YANG DI MINATI ADALAH </a:t>
            </a:r>
            <a:r>
              <a:rPr lang="pl-PL" sz="2400" dirty="0" smtClean="0"/>
              <a:t>PRODUK UNITLINK DAN PRODUK ASURANSI DWI GUNA ATAU ENDOMENT.</a:t>
            </a:r>
          </a:p>
          <a:p>
            <a:endParaRPr lang="pl-PL" sz="2400" dirty="0" smtClean="0"/>
          </a:p>
          <a:p>
            <a:pPr marL="0" indent="0">
              <a:buNone/>
            </a:pPr>
            <a:r>
              <a:rPr lang="en-US" sz="1200" i="1" dirty="0" smtClean="0"/>
              <a:t>SUMBER INFORMASI : </a:t>
            </a:r>
            <a:r>
              <a:rPr lang="pl-PL" sz="1200" i="1" dirty="0"/>
              <a:t>http://</a:t>
            </a:r>
            <a:r>
              <a:rPr lang="pl-PL" sz="1200" i="1" dirty="0" err="1"/>
              <a:t>m.kontan.co.id</a:t>
            </a:r>
            <a:r>
              <a:rPr lang="pl-PL" sz="1200" i="1" dirty="0"/>
              <a:t>/news/</a:t>
            </a:r>
            <a:r>
              <a:rPr lang="pl-PL" sz="1200" i="1" dirty="0" err="1"/>
              <a:t>tax-amnesty-bakal-dongkrak-premi-asuransi</a:t>
            </a:r>
            <a:endParaRPr lang="en-US" sz="1200" i="1" dirty="0" smtClean="0"/>
          </a:p>
        </p:txBody>
      </p:sp>
    </p:spTree>
    <p:extLst>
      <p:ext uri="{BB962C8B-B14F-4D97-AF65-F5344CB8AC3E}">
        <p14:creationId xmlns:p14="http://schemas.microsoft.com/office/powerpoint/2010/main" val="343665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INFORMASI ASURANSI DAN 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t-IT" sz="11200" dirty="0" err="1" smtClean="0"/>
              <a:t>Berikut</a:t>
            </a:r>
            <a:r>
              <a:rPr lang="it-IT" sz="11200" dirty="0" smtClean="0"/>
              <a:t> </a:t>
            </a:r>
            <a:r>
              <a:rPr lang="it-IT" sz="11200" dirty="0" err="1"/>
              <a:t>beberapa</a:t>
            </a:r>
            <a:r>
              <a:rPr lang="it-IT" sz="11200" dirty="0"/>
              <a:t> </a:t>
            </a:r>
            <a:r>
              <a:rPr lang="it-IT" sz="11200" dirty="0" err="1"/>
              <a:t>point</a:t>
            </a:r>
            <a:r>
              <a:rPr lang="it-IT" sz="11200" dirty="0"/>
              <a:t> </a:t>
            </a:r>
            <a:r>
              <a:rPr lang="it-IT" sz="11200" dirty="0" err="1"/>
              <a:t>penting</a:t>
            </a:r>
            <a:r>
              <a:rPr lang="it-IT" sz="11200" dirty="0"/>
              <a:t> </a:t>
            </a:r>
            <a:r>
              <a:rPr lang="it-IT" sz="11200" dirty="0" err="1"/>
              <a:t>tentang</a:t>
            </a:r>
            <a:r>
              <a:rPr lang="it-IT" sz="11200" dirty="0"/>
              <a:t> </a:t>
            </a:r>
            <a:r>
              <a:rPr lang="it-IT" sz="11200" dirty="0" err="1"/>
              <a:t>Asuransi</a:t>
            </a:r>
            <a:r>
              <a:rPr lang="it-IT" sz="11200" dirty="0"/>
              <a:t> </a:t>
            </a:r>
            <a:r>
              <a:rPr lang="it-IT" sz="11200" dirty="0" err="1"/>
              <a:t>dan</a:t>
            </a:r>
            <a:r>
              <a:rPr lang="it-IT" sz="11200" dirty="0"/>
              <a:t> </a:t>
            </a:r>
            <a:r>
              <a:rPr lang="it-IT" sz="11200" dirty="0" err="1"/>
              <a:t>Pajak</a:t>
            </a:r>
            <a:r>
              <a:rPr lang="it-IT" sz="11200" dirty="0"/>
              <a:t>. </a:t>
            </a:r>
            <a:r>
              <a:rPr lang="it-IT" sz="11200" dirty="0" err="1"/>
              <a:t>sbb</a:t>
            </a:r>
            <a:r>
              <a:rPr lang="it-IT" sz="11200" dirty="0"/>
              <a:t> </a:t>
            </a:r>
            <a:r>
              <a:rPr lang="it-IT" sz="11200" dirty="0" smtClean="0"/>
              <a:t>:</a:t>
            </a:r>
            <a:endParaRPr lang="it-IT" sz="11200" dirty="0"/>
          </a:p>
          <a:p>
            <a:r>
              <a:rPr lang="it-IT" sz="11200" dirty="0" smtClean="0"/>
              <a:t> </a:t>
            </a:r>
            <a:r>
              <a:rPr lang="it-IT" sz="11200" dirty="0" err="1"/>
              <a:t>Hasil</a:t>
            </a:r>
            <a:r>
              <a:rPr lang="it-IT" sz="11200" dirty="0"/>
              <a:t> </a:t>
            </a:r>
            <a:r>
              <a:rPr lang="it-IT" sz="11200" dirty="0" err="1"/>
              <a:t>dari</a:t>
            </a:r>
            <a:r>
              <a:rPr lang="it-IT" sz="11200" dirty="0"/>
              <a:t> </a:t>
            </a:r>
            <a:r>
              <a:rPr lang="it-IT" sz="11200" dirty="0" err="1"/>
              <a:t>klaim</a:t>
            </a:r>
            <a:r>
              <a:rPr lang="it-IT" sz="11200" dirty="0"/>
              <a:t> </a:t>
            </a:r>
            <a:r>
              <a:rPr lang="it-IT" sz="11200" dirty="0" err="1"/>
              <a:t>Asuransi</a:t>
            </a:r>
            <a:r>
              <a:rPr lang="it-IT" sz="11200" dirty="0"/>
              <a:t> di </a:t>
            </a:r>
            <a:r>
              <a:rPr lang="it-IT" sz="11200" dirty="0" err="1"/>
              <a:t>indonesia</a:t>
            </a:r>
            <a:r>
              <a:rPr lang="it-IT" sz="11200" dirty="0"/>
              <a:t> </a:t>
            </a:r>
            <a:r>
              <a:rPr lang="it-IT" sz="11200" dirty="0" err="1"/>
              <a:t>bukan</a:t>
            </a:r>
            <a:r>
              <a:rPr lang="it-IT" sz="11200" dirty="0"/>
              <a:t> </a:t>
            </a:r>
            <a:r>
              <a:rPr lang="it-IT" sz="11200" dirty="0" err="1"/>
              <a:t>merupakan</a:t>
            </a:r>
            <a:r>
              <a:rPr lang="it-IT" sz="11200" dirty="0"/>
              <a:t> </a:t>
            </a:r>
            <a:r>
              <a:rPr lang="it-IT" sz="11200" dirty="0" err="1"/>
              <a:t>obyek</a:t>
            </a:r>
            <a:r>
              <a:rPr lang="it-IT" sz="11200" dirty="0"/>
              <a:t> </a:t>
            </a:r>
            <a:r>
              <a:rPr lang="it-IT" sz="11200" dirty="0" err="1"/>
              <a:t>pajak</a:t>
            </a:r>
            <a:r>
              <a:rPr lang="it-IT" sz="11200" dirty="0" smtClean="0"/>
              <a:t>.</a:t>
            </a:r>
            <a:endParaRPr lang="it-IT" sz="11200" dirty="0"/>
          </a:p>
          <a:p>
            <a:r>
              <a:rPr lang="it-IT" sz="11200" dirty="0" err="1" smtClean="0"/>
              <a:t>Paper</a:t>
            </a:r>
            <a:r>
              <a:rPr lang="it-IT" sz="11200" dirty="0" smtClean="0"/>
              <a:t> </a:t>
            </a:r>
            <a:r>
              <a:rPr lang="it-IT" sz="11200" dirty="0" err="1"/>
              <a:t>Asset</a:t>
            </a:r>
            <a:r>
              <a:rPr lang="it-IT" sz="11200" dirty="0"/>
              <a:t> </a:t>
            </a:r>
            <a:r>
              <a:rPr lang="it-IT" sz="11200" dirty="0" err="1"/>
              <a:t>dalam</a:t>
            </a:r>
            <a:r>
              <a:rPr lang="it-IT" sz="11200" dirty="0"/>
              <a:t> </a:t>
            </a:r>
            <a:r>
              <a:rPr lang="it-IT" sz="11200" dirty="0" err="1"/>
              <a:t>bentuk</a:t>
            </a:r>
            <a:r>
              <a:rPr lang="it-IT" sz="11200" dirty="0"/>
              <a:t> </a:t>
            </a:r>
            <a:r>
              <a:rPr lang="it-IT" sz="11200" dirty="0" err="1"/>
              <a:t>Insurance</a:t>
            </a:r>
            <a:r>
              <a:rPr lang="it-IT" sz="11200" dirty="0"/>
              <a:t> </a:t>
            </a:r>
            <a:r>
              <a:rPr lang="it-IT" sz="11200" dirty="0" err="1"/>
              <a:t>tidak</a:t>
            </a:r>
            <a:r>
              <a:rPr lang="it-IT" sz="11200" dirty="0"/>
              <a:t> </a:t>
            </a:r>
            <a:r>
              <a:rPr lang="it-IT" sz="11200" dirty="0" err="1"/>
              <a:t>kena</a:t>
            </a:r>
            <a:r>
              <a:rPr lang="it-IT" sz="11200" dirty="0"/>
              <a:t> </a:t>
            </a:r>
            <a:r>
              <a:rPr lang="it-IT" sz="11200" dirty="0" err="1"/>
              <a:t>pajak</a:t>
            </a:r>
            <a:r>
              <a:rPr lang="it-IT" sz="11200" dirty="0"/>
              <a:t> </a:t>
            </a:r>
            <a:r>
              <a:rPr lang="it-IT" sz="11200" dirty="0" err="1"/>
              <a:t>dan</a:t>
            </a:r>
            <a:r>
              <a:rPr lang="it-IT" sz="11200" dirty="0"/>
              <a:t> </a:t>
            </a:r>
            <a:r>
              <a:rPr lang="it-IT" sz="11200" dirty="0" err="1"/>
              <a:t>berbeda</a:t>
            </a:r>
            <a:r>
              <a:rPr lang="it-IT" sz="11200" dirty="0"/>
              <a:t> </a:t>
            </a:r>
            <a:r>
              <a:rPr lang="it-IT" sz="11200" dirty="0" err="1"/>
              <a:t>dengan</a:t>
            </a:r>
            <a:r>
              <a:rPr lang="it-IT" sz="11200" dirty="0"/>
              <a:t> </a:t>
            </a:r>
            <a:r>
              <a:rPr lang="it-IT" sz="11200" dirty="0" err="1"/>
              <a:t>Property</a:t>
            </a:r>
            <a:r>
              <a:rPr lang="it-IT" sz="11200" dirty="0"/>
              <a:t> </a:t>
            </a:r>
            <a:r>
              <a:rPr lang="it-IT" sz="11200" dirty="0" err="1"/>
              <a:t>Asset</a:t>
            </a:r>
            <a:endParaRPr lang="it-IT" sz="11200" dirty="0"/>
          </a:p>
          <a:p>
            <a:endParaRPr lang="pl-PL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200" i="1" dirty="0" smtClean="0"/>
              <a:t>SUMBER INFORMASI : </a:t>
            </a:r>
            <a:r>
              <a:rPr lang="pl-PL" sz="1200" i="1" dirty="0"/>
              <a:t>http://</a:t>
            </a:r>
            <a:r>
              <a:rPr lang="pl-PL" sz="1200" i="1" dirty="0" err="1"/>
              <a:t>m.kontan.co.id</a:t>
            </a:r>
            <a:r>
              <a:rPr lang="pl-PL" sz="1200" i="1" dirty="0"/>
              <a:t>/news/</a:t>
            </a:r>
            <a:r>
              <a:rPr lang="pl-PL" sz="1200" i="1" dirty="0" err="1"/>
              <a:t>tax-amnesty-bakal-dongkrak-premi-asuransi</a:t>
            </a:r>
            <a:endParaRPr lang="en-US" sz="1200" i="1" dirty="0" smtClean="0"/>
          </a:p>
        </p:txBody>
      </p:sp>
    </p:spTree>
    <p:extLst>
      <p:ext uri="{BB962C8B-B14F-4D97-AF65-F5344CB8AC3E}">
        <p14:creationId xmlns:p14="http://schemas.microsoft.com/office/powerpoint/2010/main" val="1244744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INFORMASI ASURANSI DAN 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it-IT" sz="9600" dirty="0" smtClean="0"/>
              <a:t>Unit </a:t>
            </a:r>
            <a:r>
              <a:rPr lang="it-IT" sz="9600" dirty="0"/>
              <a:t>Link </a:t>
            </a:r>
            <a:r>
              <a:rPr lang="it-IT" sz="9600" dirty="0" err="1"/>
              <a:t>dibebaskan</a:t>
            </a:r>
            <a:r>
              <a:rPr lang="it-IT" sz="9600" dirty="0"/>
              <a:t> </a:t>
            </a:r>
            <a:r>
              <a:rPr lang="it-IT" sz="9600" dirty="0" err="1"/>
              <a:t>dari</a:t>
            </a:r>
            <a:r>
              <a:rPr lang="it-IT" sz="9600" dirty="0"/>
              <a:t> </a:t>
            </a:r>
            <a:r>
              <a:rPr lang="it-IT" sz="9600" dirty="0" err="1"/>
              <a:t>pajak</a:t>
            </a:r>
            <a:r>
              <a:rPr lang="it-IT" sz="9600" dirty="0"/>
              <a:t> </a:t>
            </a:r>
            <a:r>
              <a:rPr lang="it-IT" sz="9600" dirty="0" err="1"/>
              <a:t>karena</a:t>
            </a:r>
            <a:r>
              <a:rPr lang="it-IT" sz="9600" dirty="0"/>
              <a:t> </a:t>
            </a:r>
            <a:r>
              <a:rPr lang="it-IT" sz="9600" dirty="0" err="1"/>
              <a:t>ada</a:t>
            </a:r>
            <a:r>
              <a:rPr lang="it-IT" sz="9600" dirty="0"/>
              <a:t> </a:t>
            </a:r>
            <a:r>
              <a:rPr lang="it-IT" sz="9600" dirty="0" err="1"/>
              <a:t>fitur</a:t>
            </a:r>
            <a:r>
              <a:rPr lang="it-IT" sz="9600" dirty="0"/>
              <a:t> </a:t>
            </a:r>
            <a:r>
              <a:rPr lang="it-IT" sz="9600" dirty="0" err="1"/>
              <a:t>asuransi</a:t>
            </a:r>
            <a:r>
              <a:rPr lang="it-IT" sz="9600" dirty="0"/>
              <a:t> ( </a:t>
            </a:r>
            <a:r>
              <a:rPr lang="it-IT" sz="9600" dirty="0" err="1"/>
              <a:t>berbeda</a:t>
            </a:r>
            <a:r>
              <a:rPr lang="it-IT" sz="9600" dirty="0"/>
              <a:t> </a:t>
            </a:r>
            <a:r>
              <a:rPr lang="it-IT" sz="9600" dirty="0" err="1"/>
              <a:t>dengan</a:t>
            </a:r>
            <a:r>
              <a:rPr lang="it-IT" sz="9600" dirty="0"/>
              <a:t> </a:t>
            </a:r>
            <a:r>
              <a:rPr lang="it-IT" sz="9600" dirty="0" err="1"/>
              <a:t>reksadana</a:t>
            </a:r>
            <a:r>
              <a:rPr lang="it-IT" sz="9600" dirty="0"/>
              <a:t> </a:t>
            </a:r>
            <a:r>
              <a:rPr lang="it-IT" sz="9600" dirty="0" err="1"/>
              <a:t>atau</a:t>
            </a:r>
            <a:r>
              <a:rPr lang="it-IT" sz="9600" dirty="0"/>
              <a:t> </a:t>
            </a:r>
            <a:r>
              <a:rPr lang="it-IT" sz="9600" dirty="0" err="1"/>
              <a:t>jenis</a:t>
            </a:r>
            <a:r>
              <a:rPr lang="it-IT" sz="9600" dirty="0"/>
              <a:t> </a:t>
            </a:r>
            <a:r>
              <a:rPr lang="it-IT" sz="9600" dirty="0" err="1"/>
              <a:t>invesment</a:t>
            </a:r>
            <a:r>
              <a:rPr lang="it-IT" sz="9600" dirty="0"/>
              <a:t> </a:t>
            </a:r>
            <a:r>
              <a:rPr lang="it-IT" sz="9600" dirty="0" err="1"/>
              <a:t>lainnya</a:t>
            </a:r>
            <a:r>
              <a:rPr lang="it-IT" sz="9600" dirty="0"/>
              <a:t> ). Jadi </a:t>
            </a:r>
            <a:r>
              <a:rPr lang="it-IT" sz="9600" dirty="0" err="1"/>
              <a:t>mulai</a:t>
            </a:r>
            <a:r>
              <a:rPr lang="it-IT" sz="9600" dirty="0"/>
              <a:t> </a:t>
            </a:r>
            <a:r>
              <a:rPr lang="it-IT" sz="9600" dirty="0" err="1"/>
              <a:t>July</a:t>
            </a:r>
            <a:r>
              <a:rPr lang="it-IT" sz="9600" dirty="0"/>
              <a:t> 2015 </a:t>
            </a:r>
            <a:r>
              <a:rPr lang="it-IT" sz="9600" dirty="0" err="1"/>
              <a:t>tidak</a:t>
            </a:r>
            <a:r>
              <a:rPr lang="it-IT" sz="9600" dirty="0"/>
              <a:t> di </a:t>
            </a:r>
            <a:r>
              <a:rPr lang="it-IT" sz="9600" dirty="0" err="1"/>
              <a:t>kenakan</a:t>
            </a:r>
            <a:r>
              <a:rPr lang="it-IT" sz="9600" dirty="0"/>
              <a:t> </a:t>
            </a:r>
            <a:r>
              <a:rPr lang="it-IT" sz="9600" dirty="0" err="1"/>
              <a:t>pajak</a:t>
            </a:r>
            <a:r>
              <a:rPr lang="it-IT" sz="9600" dirty="0"/>
              <a:t> </a:t>
            </a:r>
            <a:r>
              <a:rPr lang="it-IT" sz="9600" dirty="0" err="1"/>
              <a:t>atas</a:t>
            </a:r>
            <a:r>
              <a:rPr lang="it-IT" sz="9600" dirty="0"/>
              <a:t> </a:t>
            </a:r>
            <a:r>
              <a:rPr lang="it-IT" sz="9600" dirty="0" err="1"/>
              <a:t>kelebihan</a:t>
            </a:r>
            <a:r>
              <a:rPr lang="it-IT" sz="9600" dirty="0"/>
              <a:t> </a:t>
            </a:r>
            <a:r>
              <a:rPr lang="it-IT" sz="9600" dirty="0" err="1"/>
              <a:t>antara</a:t>
            </a:r>
            <a:r>
              <a:rPr lang="it-IT" sz="9600" dirty="0"/>
              <a:t> </a:t>
            </a:r>
            <a:r>
              <a:rPr lang="it-IT" sz="9600" dirty="0" err="1"/>
              <a:t>penarikan</a:t>
            </a:r>
            <a:r>
              <a:rPr lang="it-IT" sz="9600" dirty="0"/>
              <a:t> </a:t>
            </a:r>
            <a:r>
              <a:rPr lang="it-IT" sz="9600" dirty="0" err="1"/>
              <a:t>dan</a:t>
            </a:r>
            <a:r>
              <a:rPr lang="it-IT" sz="9600" dirty="0"/>
              <a:t> </a:t>
            </a:r>
            <a:r>
              <a:rPr lang="it-IT" sz="9600" dirty="0" err="1"/>
              <a:t>penyetoran</a:t>
            </a:r>
            <a:r>
              <a:rPr lang="it-IT" sz="9600" dirty="0"/>
              <a:t> ( </a:t>
            </a:r>
            <a:r>
              <a:rPr lang="it-IT" sz="9600" dirty="0" err="1"/>
              <a:t>sebelumnya</a:t>
            </a:r>
            <a:r>
              <a:rPr lang="it-IT" sz="9600" dirty="0"/>
              <a:t> </a:t>
            </a:r>
            <a:r>
              <a:rPr lang="it-IT" sz="9600" dirty="0" err="1"/>
              <a:t>kena</a:t>
            </a:r>
            <a:r>
              <a:rPr lang="it-IT" sz="9600" dirty="0"/>
              <a:t> </a:t>
            </a:r>
            <a:r>
              <a:rPr lang="it-IT" sz="9600" dirty="0" err="1"/>
              <a:t>tax</a:t>
            </a:r>
            <a:r>
              <a:rPr lang="it-IT" sz="9600" dirty="0"/>
              <a:t> 20 % </a:t>
            </a:r>
          </a:p>
          <a:p>
            <a:pPr algn="just"/>
            <a:r>
              <a:rPr lang="it-IT" sz="9600" dirty="0" err="1" smtClean="0"/>
              <a:t>Warisan</a:t>
            </a:r>
            <a:r>
              <a:rPr lang="it-IT" sz="9600" dirty="0" smtClean="0"/>
              <a:t> </a:t>
            </a:r>
            <a:r>
              <a:rPr lang="it-IT" sz="9600" dirty="0"/>
              <a:t>dr </a:t>
            </a:r>
            <a:r>
              <a:rPr lang="it-IT" sz="9600" dirty="0" err="1"/>
              <a:t>Uang</a:t>
            </a:r>
            <a:r>
              <a:rPr lang="it-IT" sz="9600" dirty="0"/>
              <a:t> </a:t>
            </a:r>
            <a:r>
              <a:rPr lang="it-IT" sz="9600" dirty="0" err="1"/>
              <a:t>Pertanggungan</a:t>
            </a:r>
            <a:r>
              <a:rPr lang="it-IT" sz="9600" dirty="0"/>
              <a:t> </a:t>
            </a:r>
            <a:r>
              <a:rPr lang="it-IT" sz="9600" dirty="0" err="1"/>
              <a:t>Asuransi</a:t>
            </a:r>
            <a:r>
              <a:rPr lang="it-IT" sz="9600" dirty="0"/>
              <a:t> </a:t>
            </a:r>
            <a:r>
              <a:rPr lang="it-IT" sz="9600" dirty="0" err="1"/>
              <a:t>bukan</a:t>
            </a:r>
            <a:r>
              <a:rPr lang="it-IT" sz="9600" dirty="0"/>
              <a:t> </a:t>
            </a:r>
            <a:r>
              <a:rPr lang="it-IT" sz="9600" dirty="0" err="1"/>
              <a:t>obyek</a:t>
            </a:r>
            <a:r>
              <a:rPr lang="it-IT" sz="9600" dirty="0"/>
              <a:t> </a:t>
            </a:r>
            <a:r>
              <a:rPr lang="it-IT" sz="9600" dirty="0" err="1"/>
              <a:t>pajak</a:t>
            </a:r>
            <a:r>
              <a:rPr lang="it-IT" sz="9600" dirty="0"/>
              <a:t> di Indonesia = 0 % </a:t>
            </a:r>
            <a:r>
              <a:rPr lang="it-IT" sz="9600" dirty="0" err="1"/>
              <a:t>tax</a:t>
            </a:r>
            <a:r>
              <a:rPr lang="it-IT" sz="9600" dirty="0"/>
              <a:t>, </a:t>
            </a:r>
            <a:r>
              <a:rPr lang="it-IT" sz="9600" dirty="0" err="1"/>
              <a:t>ttp</a:t>
            </a:r>
            <a:r>
              <a:rPr lang="it-IT" sz="9600" dirty="0"/>
              <a:t> di </a:t>
            </a:r>
            <a:r>
              <a:rPr lang="it-IT" sz="9600" dirty="0" err="1"/>
              <a:t>Jepang</a:t>
            </a:r>
            <a:r>
              <a:rPr lang="it-IT" sz="9600" dirty="0"/>
              <a:t> </a:t>
            </a:r>
            <a:r>
              <a:rPr lang="it-IT" sz="9600" dirty="0" err="1"/>
              <a:t>warisan</a:t>
            </a:r>
            <a:r>
              <a:rPr lang="it-IT" sz="9600" dirty="0"/>
              <a:t> </a:t>
            </a:r>
            <a:r>
              <a:rPr lang="it-IT" sz="9600" dirty="0" err="1"/>
              <a:t>bisa</a:t>
            </a:r>
            <a:r>
              <a:rPr lang="it-IT" sz="9600" dirty="0"/>
              <a:t> di </a:t>
            </a:r>
            <a:r>
              <a:rPr lang="it-IT" sz="9600" dirty="0" err="1"/>
              <a:t>kenakan</a:t>
            </a:r>
            <a:r>
              <a:rPr lang="it-IT" sz="9600" dirty="0"/>
              <a:t> </a:t>
            </a:r>
            <a:r>
              <a:rPr lang="it-IT" sz="9600" dirty="0" err="1"/>
              <a:t>pajak</a:t>
            </a:r>
            <a:r>
              <a:rPr lang="it-IT" sz="9600" dirty="0"/>
              <a:t>  </a:t>
            </a:r>
            <a:r>
              <a:rPr lang="it-IT" sz="9600" dirty="0" err="1"/>
              <a:t>sampai</a:t>
            </a:r>
            <a:r>
              <a:rPr lang="it-IT" sz="9600" dirty="0"/>
              <a:t> 70%. Dan di </a:t>
            </a:r>
            <a:r>
              <a:rPr lang="it-IT" sz="9600" dirty="0" err="1"/>
              <a:t>Amerika</a:t>
            </a:r>
            <a:r>
              <a:rPr lang="it-IT" sz="9600" dirty="0"/>
              <a:t> </a:t>
            </a:r>
            <a:r>
              <a:rPr lang="it-IT" sz="9600" dirty="0" err="1"/>
              <a:t>sampai</a:t>
            </a:r>
            <a:r>
              <a:rPr lang="it-IT" sz="9600" dirty="0"/>
              <a:t> 40 %</a:t>
            </a:r>
            <a:r>
              <a:rPr lang="it-IT" sz="9600" dirty="0" smtClean="0"/>
              <a:t>.</a:t>
            </a:r>
          </a:p>
          <a:p>
            <a:pPr algn="just"/>
            <a:r>
              <a:rPr lang="it-IT" sz="9600" dirty="0" err="1" smtClean="0"/>
              <a:t>Hasil</a:t>
            </a:r>
            <a:r>
              <a:rPr lang="it-IT" sz="9600" dirty="0" smtClean="0"/>
              <a:t> </a:t>
            </a:r>
            <a:r>
              <a:rPr lang="it-IT" sz="9600" dirty="0" err="1"/>
              <a:t>klaim</a:t>
            </a:r>
            <a:r>
              <a:rPr lang="it-IT" sz="9600" dirty="0"/>
              <a:t> </a:t>
            </a:r>
            <a:r>
              <a:rPr lang="it-IT" sz="9600" dirty="0" err="1"/>
              <a:t>Asuransi</a:t>
            </a:r>
            <a:r>
              <a:rPr lang="it-IT" sz="9600" dirty="0"/>
              <a:t> </a:t>
            </a:r>
            <a:r>
              <a:rPr lang="it-IT" sz="9600" dirty="0" err="1"/>
              <a:t>untk</a:t>
            </a:r>
            <a:r>
              <a:rPr lang="it-IT" sz="9600" dirty="0"/>
              <a:t> </a:t>
            </a:r>
            <a:r>
              <a:rPr lang="it-IT" sz="9600" dirty="0" err="1"/>
              <a:t>Beneficiary</a:t>
            </a:r>
            <a:r>
              <a:rPr lang="it-IT" sz="9600" dirty="0"/>
              <a:t> </a:t>
            </a:r>
            <a:r>
              <a:rPr lang="it-IT" sz="9600" dirty="0" err="1"/>
              <a:t>Owner</a:t>
            </a:r>
            <a:r>
              <a:rPr lang="it-IT" sz="9600" dirty="0"/>
              <a:t> ( </a:t>
            </a:r>
            <a:r>
              <a:rPr lang="it-IT" sz="9600" dirty="0" err="1"/>
              <a:t>bahasanya</a:t>
            </a:r>
            <a:r>
              <a:rPr lang="it-IT" sz="9600" dirty="0"/>
              <a:t> </a:t>
            </a:r>
            <a:r>
              <a:rPr lang="it-IT" sz="9600" dirty="0" err="1"/>
              <a:t>bukan</a:t>
            </a:r>
            <a:r>
              <a:rPr lang="it-IT" sz="9600" dirty="0"/>
              <a:t> </a:t>
            </a:r>
            <a:r>
              <a:rPr lang="it-IT" sz="9600" dirty="0" err="1"/>
              <a:t>untuk</a:t>
            </a:r>
            <a:r>
              <a:rPr lang="it-IT" sz="9600" dirty="0"/>
              <a:t> </a:t>
            </a:r>
            <a:r>
              <a:rPr lang="it-IT" sz="9600" dirty="0" err="1"/>
              <a:t>ahli</a:t>
            </a:r>
            <a:r>
              <a:rPr lang="it-IT" sz="9600" dirty="0"/>
              <a:t> </a:t>
            </a:r>
            <a:r>
              <a:rPr lang="it-IT" sz="9600" dirty="0" err="1"/>
              <a:t>waris</a:t>
            </a:r>
            <a:r>
              <a:rPr lang="it-IT" sz="9600" dirty="0"/>
              <a:t> - </a:t>
            </a:r>
            <a:r>
              <a:rPr lang="it-IT" sz="9600" dirty="0" err="1"/>
              <a:t>ttp</a:t>
            </a:r>
            <a:r>
              <a:rPr lang="it-IT" sz="9600" dirty="0"/>
              <a:t> </a:t>
            </a:r>
            <a:r>
              <a:rPr lang="it-IT" sz="9600" dirty="0" err="1"/>
              <a:t>penerima</a:t>
            </a:r>
            <a:r>
              <a:rPr lang="it-IT" sz="9600" dirty="0"/>
              <a:t> </a:t>
            </a:r>
            <a:r>
              <a:rPr lang="it-IT" sz="9600" dirty="0" err="1"/>
              <a:t>manfaat</a:t>
            </a:r>
            <a:r>
              <a:rPr lang="it-IT" sz="9600" dirty="0"/>
              <a:t> </a:t>
            </a:r>
            <a:r>
              <a:rPr lang="it-IT" sz="9600" dirty="0" err="1"/>
              <a:t>bisa</a:t>
            </a:r>
            <a:r>
              <a:rPr lang="it-IT" sz="9600" dirty="0"/>
              <a:t> </a:t>
            </a:r>
            <a:r>
              <a:rPr lang="it-IT" sz="9600" dirty="0" err="1"/>
              <a:t>menyamping</a:t>
            </a:r>
            <a:r>
              <a:rPr lang="it-IT" sz="9600" dirty="0"/>
              <a:t>, </a:t>
            </a:r>
            <a:r>
              <a:rPr lang="it-IT" sz="9600" dirty="0" err="1"/>
              <a:t>menurun</a:t>
            </a:r>
            <a:r>
              <a:rPr lang="it-IT" sz="9600" dirty="0"/>
              <a:t> </a:t>
            </a:r>
            <a:r>
              <a:rPr lang="it-IT" sz="9600" dirty="0" err="1"/>
              <a:t>garis</a:t>
            </a:r>
            <a:r>
              <a:rPr lang="it-IT" sz="9600" dirty="0"/>
              <a:t> </a:t>
            </a:r>
            <a:r>
              <a:rPr lang="it-IT" sz="9600" dirty="0" err="1"/>
              <a:t>ke</a:t>
            </a:r>
            <a:r>
              <a:rPr lang="it-IT" sz="9600" dirty="0"/>
              <a:t> </a:t>
            </a:r>
            <a:r>
              <a:rPr lang="it-IT" sz="9600" dirty="0" err="1"/>
              <a:t>bawah</a:t>
            </a:r>
            <a:r>
              <a:rPr lang="it-IT" sz="9600" dirty="0"/>
              <a:t> </a:t>
            </a:r>
            <a:r>
              <a:rPr lang="it-IT" sz="9600" dirty="0" err="1"/>
              <a:t>ataupun</a:t>
            </a:r>
            <a:r>
              <a:rPr lang="it-IT" sz="9600" dirty="0"/>
              <a:t> </a:t>
            </a:r>
            <a:r>
              <a:rPr lang="it-IT" sz="9600" dirty="0" err="1"/>
              <a:t>untk</a:t>
            </a:r>
            <a:r>
              <a:rPr lang="it-IT" sz="9600" dirty="0"/>
              <a:t> </a:t>
            </a:r>
            <a:r>
              <a:rPr lang="it-IT" sz="9600" dirty="0" err="1"/>
              <a:t>siapapun</a:t>
            </a:r>
            <a:r>
              <a:rPr lang="it-IT" sz="9600" dirty="0"/>
              <a:t>  </a:t>
            </a:r>
            <a:r>
              <a:rPr lang="it-IT" sz="9600" dirty="0" err="1"/>
              <a:t>dan</a:t>
            </a:r>
            <a:r>
              <a:rPr lang="it-IT" sz="9600" dirty="0"/>
              <a:t> </a:t>
            </a:r>
            <a:r>
              <a:rPr lang="it-IT" sz="9600" dirty="0" err="1"/>
              <a:t>hasil</a:t>
            </a:r>
            <a:r>
              <a:rPr lang="it-IT" sz="9600" dirty="0"/>
              <a:t> </a:t>
            </a:r>
            <a:r>
              <a:rPr lang="it-IT" sz="9600" dirty="0" err="1"/>
              <a:t>klaim</a:t>
            </a:r>
            <a:r>
              <a:rPr lang="it-IT" sz="9600" dirty="0"/>
              <a:t> </a:t>
            </a:r>
            <a:r>
              <a:rPr lang="it-IT" sz="9600" dirty="0" err="1"/>
              <a:t>itu</a:t>
            </a:r>
            <a:r>
              <a:rPr lang="it-IT" sz="9600" dirty="0"/>
              <a:t> </a:t>
            </a:r>
            <a:r>
              <a:rPr lang="it-IT" sz="9600" dirty="0" err="1"/>
              <a:t>bukan</a:t>
            </a:r>
            <a:r>
              <a:rPr lang="it-IT" sz="9600" dirty="0"/>
              <a:t> </a:t>
            </a:r>
            <a:r>
              <a:rPr lang="it-IT" sz="9600" dirty="0" err="1"/>
              <a:t>obyek</a:t>
            </a:r>
            <a:r>
              <a:rPr lang="it-IT" sz="9600" dirty="0"/>
              <a:t> </a:t>
            </a:r>
            <a:r>
              <a:rPr lang="it-IT" sz="9600" dirty="0" err="1"/>
              <a:t>penghasilan</a:t>
            </a:r>
            <a:r>
              <a:rPr lang="it-IT" sz="9600" dirty="0"/>
              <a:t> </a:t>
            </a:r>
            <a:r>
              <a:rPr lang="it-IT" sz="9600" dirty="0" err="1"/>
              <a:t>kena</a:t>
            </a:r>
            <a:r>
              <a:rPr lang="it-IT" sz="9600" dirty="0"/>
              <a:t> </a:t>
            </a:r>
            <a:r>
              <a:rPr lang="it-IT" sz="9600" dirty="0" err="1"/>
              <a:t>pajak</a:t>
            </a:r>
            <a:r>
              <a:rPr lang="it-IT" sz="9600" dirty="0" smtClean="0"/>
              <a:t>.</a:t>
            </a:r>
            <a:endParaRPr lang="it-IT" sz="9600" dirty="0"/>
          </a:p>
          <a:p>
            <a:endParaRPr lang="pl-PL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1200" i="1" dirty="0" smtClean="0"/>
              <a:t>SUMBER INFORMASI : </a:t>
            </a:r>
            <a:r>
              <a:rPr lang="pl-PL" sz="1200" i="1" dirty="0"/>
              <a:t>http://</a:t>
            </a:r>
            <a:r>
              <a:rPr lang="pl-PL" sz="1200" i="1" dirty="0" err="1"/>
              <a:t>m.kontan.co.id</a:t>
            </a:r>
            <a:r>
              <a:rPr lang="pl-PL" sz="1200" i="1" dirty="0"/>
              <a:t>/news/</a:t>
            </a:r>
            <a:r>
              <a:rPr lang="pl-PL" sz="1200" i="1" dirty="0" err="1"/>
              <a:t>tax-amnesty-bakal-dongkrak-premi-asuransi</a:t>
            </a:r>
            <a:endParaRPr lang="en-US" sz="1200" i="1" dirty="0" smtClean="0"/>
          </a:p>
        </p:txBody>
      </p:sp>
    </p:spTree>
    <p:extLst>
      <p:ext uri="{BB962C8B-B14F-4D97-AF65-F5344CB8AC3E}">
        <p14:creationId xmlns:p14="http://schemas.microsoft.com/office/powerpoint/2010/main" val="3292186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 smtClean="0"/>
              <a:t>Polis </a:t>
            </a:r>
            <a:r>
              <a:rPr lang="it-IT" sz="2800" dirty="0" err="1"/>
              <a:t>Asuransi</a:t>
            </a:r>
            <a:r>
              <a:rPr lang="it-IT" sz="2800" dirty="0"/>
              <a:t> </a:t>
            </a:r>
            <a:r>
              <a:rPr lang="it-IT" sz="2800" dirty="0" err="1"/>
              <a:t>tidak</a:t>
            </a:r>
            <a:r>
              <a:rPr lang="it-IT" sz="2800" dirty="0"/>
              <a:t> </a:t>
            </a:r>
            <a:r>
              <a:rPr lang="it-IT" sz="2800" dirty="0" err="1"/>
              <a:t>perlu</a:t>
            </a:r>
            <a:r>
              <a:rPr lang="it-IT" sz="2800" dirty="0"/>
              <a:t> </a:t>
            </a:r>
            <a:r>
              <a:rPr lang="it-IT" sz="2800" dirty="0" err="1"/>
              <a:t>untuk</a:t>
            </a:r>
            <a:r>
              <a:rPr lang="it-IT" sz="2800" dirty="0"/>
              <a:t> </a:t>
            </a:r>
            <a:r>
              <a:rPr lang="it-IT" sz="2800" dirty="0" err="1"/>
              <a:t>dilaporkan</a:t>
            </a:r>
            <a:r>
              <a:rPr lang="it-IT" sz="2800" dirty="0"/>
              <a:t>  </a:t>
            </a:r>
            <a:r>
              <a:rPr lang="it-IT" sz="2800" dirty="0" err="1"/>
              <a:t>dalam</a:t>
            </a:r>
            <a:r>
              <a:rPr lang="it-IT" sz="2800" dirty="0"/>
              <a:t> SPT,  di SPT </a:t>
            </a:r>
            <a:r>
              <a:rPr lang="it-IT" sz="2800" dirty="0" err="1"/>
              <a:t>th</a:t>
            </a:r>
            <a:r>
              <a:rPr lang="it-IT" sz="2800" dirty="0"/>
              <a:t> 2014 </a:t>
            </a:r>
            <a:r>
              <a:rPr lang="it-IT" sz="2800" dirty="0" err="1"/>
              <a:t>ada</a:t>
            </a:r>
            <a:r>
              <a:rPr lang="it-IT" sz="2800" dirty="0"/>
              <a:t> </a:t>
            </a:r>
            <a:r>
              <a:rPr lang="it-IT" sz="2800" dirty="0" err="1"/>
              <a:t>kolom</a:t>
            </a:r>
            <a:r>
              <a:rPr lang="it-IT" sz="2800" dirty="0"/>
              <a:t> </a:t>
            </a:r>
            <a:r>
              <a:rPr lang="it-IT" sz="2800" dirty="0" err="1"/>
              <a:t>investasi</a:t>
            </a:r>
            <a:r>
              <a:rPr lang="it-IT" sz="2800" dirty="0"/>
              <a:t> </a:t>
            </a:r>
            <a:r>
              <a:rPr lang="it-IT" sz="2800" dirty="0" err="1"/>
              <a:t>lainnya</a:t>
            </a:r>
            <a:r>
              <a:rPr lang="it-IT" sz="2800" dirty="0"/>
              <a:t>- </a:t>
            </a:r>
            <a:r>
              <a:rPr lang="it-IT" sz="2800" dirty="0" err="1"/>
              <a:t>dulu</a:t>
            </a:r>
            <a:r>
              <a:rPr lang="it-IT" sz="2800" dirty="0"/>
              <a:t> di SPT </a:t>
            </a:r>
            <a:r>
              <a:rPr lang="it-IT" sz="2800" dirty="0" err="1"/>
              <a:t>semula</a:t>
            </a:r>
            <a:r>
              <a:rPr lang="it-IT" sz="2800" dirty="0"/>
              <a:t> </a:t>
            </a:r>
            <a:r>
              <a:rPr lang="it-IT" sz="2800" dirty="0" err="1"/>
              <a:t>masuk</a:t>
            </a:r>
            <a:r>
              <a:rPr lang="it-IT" sz="2800" dirty="0"/>
              <a:t> </a:t>
            </a:r>
            <a:r>
              <a:rPr lang="it-IT" sz="2800" dirty="0" err="1"/>
              <a:t>ke</a:t>
            </a:r>
            <a:r>
              <a:rPr lang="it-IT" sz="2800" dirty="0"/>
              <a:t> </a:t>
            </a:r>
            <a:r>
              <a:rPr lang="it-IT" sz="2800" dirty="0" err="1"/>
              <a:t>kolom</a:t>
            </a:r>
            <a:r>
              <a:rPr lang="it-IT" sz="2800" dirty="0"/>
              <a:t> ini </a:t>
            </a:r>
            <a:r>
              <a:rPr lang="it-IT" sz="2800" dirty="0" err="1"/>
              <a:t>sekarang</a:t>
            </a:r>
            <a:r>
              <a:rPr lang="it-IT" sz="2800" dirty="0"/>
              <a:t> </a:t>
            </a:r>
            <a:r>
              <a:rPr lang="it-IT" sz="2800" dirty="0" err="1"/>
              <a:t>tidak</a:t>
            </a:r>
            <a:r>
              <a:rPr lang="it-IT" sz="2800" dirty="0"/>
              <a:t> </a:t>
            </a:r>
            <a:r>
              <a:rPr lang="it-IT" sz="2800" dirty="0" err="1"/>
              <a:t>perlu</a:t>
            </a:r>
            <a:r>
              <a:rPr lang="it-IT" sz="2800" dirty="0"/>
              <a:t>.</a:t>
            </a:r>
          </a:p>
          <a:p>
            <a:pPr algn="just"/>
            <a:r>
              <a:rPr lang="it-IT" sz="2800" dirty="0" err="1" smtClean="0"/>
              <a:t>klaim</a:t>
            </a:r>
            <a:r>
              <a:rPr lang="it-IT" sz="2800" dirty="0" smtClean="0"/>
              <a:t> </a:t>
            </a:r>
            <a:r>
              <a:rPr lang="it-IT" sz="2800" dirty="0" err="1"/>
              <a:t>atau</a:t>
            </a:r>
            <a:r>
              <a:rPr lang="it-IT" sz="2800" dirty="0"/>
              <a:t> </a:t>
            </a:r>
            <a:r>
              <a:rPr lang="it-IT" sz="2800" dirty="0" err="1"/>
              <a:t>withdrawal</a:t>
            </a:r>
            <a:r>
              <a:rPr lang="it-IT" sz="2800" dirty="0"/>
              <a:t> (</a:t>
            </a:r>
            <a:r>
              <a:rPr lang="it-IT" sz="2800" dirty="0" err="1"/>
              <a:t>Penarikan</a:t>
            </a:r>
            <a:r>
              <a:rPr lang="it-IT" sz="2800" dirty="0"/>
              <a:t> Dana </a:t>
            </a:r>
            <a:r>
              <a:rPr lang="it-IT" sz="2800" dirty="0" err="1"/>
              <a:t>tabungan</a:t>
            </a:r>
            <a:r>
              <a:rPr lang="it-IT" sz="2800" dirty="0"/>
              <a:t>) </a:t>
            </a:r>
            <a:r>
              <a:rPr lang="it-IT" sz="2800" dirty="0" err="1"/>
              <a:t>masuk</a:t>
            </a:r>
            <a:r>
              <a:rPr lang="it-IT" sz="2800" dirty="0"/>
              <a:t> </a:t>
            </a:r>
            <a:r>
              <a:rPr lang="it-IT" sz="2800" dirty="0" err="1"/>
              <a:t>sebagai</a:t>
            </a:r>
            <a:r>
              <a:rPr lang="it-IT" sz="2800" dirty="0"/>
              <a:t>  Cash </a:t>
            </a:r>
            <a:r>
              <a:rPr lang="it-IT" sz="2800" dirty="0" err="1"/>
              <a:t>Inflow</a:t>
            </a:r>
            <a:r>
              <a:rPr lang="it-IT" sz="2800" dirty="0"/>
              <a:t> </a:t>
            </a:r>
            <a:r>
              <a:rPr lang="it-IT" sz="2800" dirty="0" err="1"/>
              <a:t>saja</a:t>
            </a:r>
            <a:r>
              <a:rPr lang="it-IT" sz="2800" dirty="0"/>
              <a:t> </a:t>
            </a:r>
            <a:r>
              <a:rPr lang="it-IT" sz="2800" dirty="0" err="1"/>
              <a:t>tapi</a:t>
            </a:r>
            <a:r>
              <a:rPr lang="it-IT" sz="2800" dirty="0"/>
              <a:t> </a:t>
            </a:r>
            <a:r>
              <a:rPr lang="it-IT" sz="2800" dirty="0" err="1"/>
              <a:t>bukan</a:t>
            </a:r>
            <a:r>
              <a:rPr lang="it-IT" sz="2800" dirty="0"/>
              <a:t> </a:t>
            </a:r>
            <a:r>
              <a:rPr lang="it-IT" sz="2800" dirty="0" err="1"/>
              <a:t>penghasilan</a:t>
            </a:r>
            <a:r>
              <a:rPr lang="it-IT" sz="2800" dirty="0"/>
              <a:t> </a:t>
            </a:r>
            <a:r>
              <a:rPr lang="it-IT" sz="2800" dirty="0" err="1"/>
              <a:t>yang</a:t>
            </a:r>
            <a:r>
              <a:rPr lang="it-IT" sz="2800" dirty="0"/>
              <a:t> </a:t>
            </a:r>
            <a:r>
              <a:rPr lang="it-IT" sz="2800" dirty="0" err="1"/>
              <a:t>merupakan</a:t>
            </a:r>
            <a:r>
              <a:rPr lang="it-IT" sz="2800" dirty="0"/>
              <a:t> </a:t>
            </a:r>
            <a:r>
              <a:rPr lang="it-IT" sz="2800" dirty="0" err="1"/>
              <a:t>Objek</a:t>
            </a:r>
            <a:r>
              <a:rPr lang="it-IT" sz="2800" dirty="0"/>
              <a:t> </a:t>
            </a:r>
            <a:r>
              <a:rPr lang="it-IT" sz="2800" dirty="0" err="1"/>
              <a:t>pajak</a:t>
            </a:r>
            <a:r>
              <a:rPr lang="it-IT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628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>polis </a:t>
            </a:r>
            <a:r>
              <a:rPr lang="it-IT" sz="2400" dirty="0" err="1" smtClean="0"/>
              <a:t>asuransi</a:t>
            </a:r>
            <a:r>
              <a:rPr lang="it-IT" sz="2400" dirty="0" smtClean="0"/>
              <a:t> di </a:t>
            </a:r>
            <a:r>
              <a:rPr lang="it-IT" sz="2400" dirty="0" err="1" smtClean="0"/>
              <a:t>luar</a:t>
            </a:r>
            <a:r>
              <a:rPr lang="it-IT" sz="2400" dirty="0" smtClean="0"/>
              <a:t> </a:t>
            </a:r>
            <a:r>
              <a:rPr lang="it-IT" sz="2400" dirty="0" err="1" smtClean="0"/>
              <a:t>negeri</a:t>
            </a:r>
            <a:r>
              <a:rPr lang="it-IT" sz="2400" dirty="0" smtClean="0"/>
              <a:t>  " </a:t>
            </a:r>
            <a:r>
              <a:rPr lang="it-IT" sz="2400" dirty="0" err="1" smtClean="0"/>
              <a:t>return</a:t>
            </a:r>
            <a:r>
              <a:rPr lang="it-IT" sz="2400" dirty="0" smtClean="0"/>
              <a:t>  </a:t>
            </a:r>
            <a:r>
              <a:rPr lang="it-IT" sz="2400" dirty="0" err="1" smtClean="0"/>
              <a:t>pajak</a:t>
            </a:r>
            <a:r>
              <a:rPr lang="it-IT" sz="2400" dirty="0" smtClean="0"/>
              <a:t> </a:t>
            </a:r>
            <a:r>
              <a:rPr lang="it-IT" sz="2400" dirty="0" err="1" smtClean="0"/>
              <a:t>tdk</a:t>
            </a:r>
            <a:r>
              <a:rPr lang="it-IT" sz="2400" dirty="0" smtClean="0"/>
              <a:t> </a:t>
            </a:r>
            <a:r>
              <a:rPr lang="it-IT" sz="2400" dirty="0" err="1" smtClean="0"/>
              <a:t>perlu</a:t>
            </a:r>
            <a:r>
              <a:rPr lang="it-IT" sz="2400" dirty="0" smtClean="0"/>
              <a:t> di </a:t>
            </a:r>
            <a:r>
              <a:rPr lang="it-IT" sz="2400" dirty="0" err="1" smtClean="0"/>
              <a:t>bawa</a:t>
            </a:r>
            <a:r>
              <a:rPr lang="it-IT" sz="2400" dirty="0" smtClean="0"/>
              <a:t> </a:t>
            </a:r>
            <a:r>
              <a:rPr lang="it-IT" sz="2400" dirty="0" err="1" smtClean="0"/>
              <a:t>balik</a:t>
            </a:r>
            <a:r>
              <a:rPr lang="it-IT" sz="2400" dirty="0" smtClean="0"/>
              <a:t> " </a:t>
            </a:r>
            <a:r>
              <a:rPr lang="it-IT" sz="2400" dirty="0" err="1" smtClean="0"/>
              <a:t>karena</a:t>
            </a:r>
            <a:r>
              <a:rPr lang="it-IT" sz="2400" dirty="0" smtClean="0"/>
              <a:t> </a:t>
            </a:r>
            <a:r>
              <a:rPr lang="it-IT" sz="2400" dirty="0" err="1" smtClean="0"/>
              <a:t>kalau</a:t>
            </a:r>
            <a:r>
              <a:rPr lang="it-IT" sz="2400" dirty="0" smtClean="0"/>
              <a:t> di </a:t>
            </a:r>
            <a:r>
              <a:rPr lang="it-IT" sz="2400" dirty="0" err="1" smtClean="0"/>
              <a:t>bawa</a:t>
            </a:r>
            <a:r>
              <a:rPr lang="it-IT" sz="2400" dirty="0" smtClean="0"/>
              <a:t> </a:t>
            </a:r>
            <a:r>
              <a:rPr lang="it-IT" sz="2400" dirty="0" err="1" smtClean="0"/>
              <a:t>balik</a:t>
            </a:r>
            <a:r>
              <a:rPr lang="it-IT" sz="2400" dirty="0" smtClean="0"/>
              <a:t> </a:t>
            </a:r>
            <a:r>
              <a:rPr lang="it-IT" sz="2400" dirty="0" err="1" smtClean="0"/>
              <a:t>ke</a:t>
            </a:r>
            <a:r>
              <a:rPr lang="it-IT" sz="2400" dirty="0" smtClean="0"/>
              <a:t> </a:t>
            </a:r>
            <a:r>
              <a:rPr lang="it-IT" sz="2400" dirty="0" err="1" smtClean="0"/>
              <a:t>indonesia</a:t>
            </a:r>
            <a:r>
              <a:rPr lang="it-IT" sz="2400" dirty="0" smtClean="0"/>
              <a:t> </a:t>
            </a:r>
            <a:r>
              <a:rPr lang="it-IT" sz="2400" dirty="0" err="1" smtClean="0"/>
              <a:t>kena</a:t>
            </a:r>
            <a:r>
              <a:rPr lang="it-IT" sz="2400" dirty="0" smtClean="0"/>
              <a:t>  </a:t>
            </a:r>
            <a:r>
              <a:rPr lang="it-IT" sz="2400" dirty="0" err="1" smtClean="0"/>
              <a:t>pajak</a:t>
            </a:r>
            <a:r>
              <a:rPr lang="it-IT" sz="2400" dirty="0" smtClean="0"/>
              <a:t> </a:t>
            </a:r>
            <a:r>
              <a:rPr lang="it-IT" sz="2400" dirty="0" err="1" smtClean="0"/>
              <a:t>hasil</a:t>
            </a:r>
            <a:r>
              <a:rPr lang="it-IT" sz="2400" dirty="0" smtClean="0"/>
              <a:t> </a:t>
            </a:r>
            <a:r>
              <a:rPr lang="it-IT" sz="2400" dirty="0" err="1" smtClean="0"/>
              <a:t>lain-lain</a:t>
            </a:r>
            <a:r>
              <a:rPr lang="it-IT" sz="2400" dirty="0" smtClean="0"/>
              <a:t>, </a:t>
            </a:r>
            <a:r>
              <a:rPr lang="it-IT" sz="2400" dirty="0" err="1" smtClean="0"/>
              <a:t>kecuali</a:t>
            </a:r>
            <a:r>
              <a:rPr lang="it-IT" sz="2400" dirty="0" smtClean="0"/>
              <a:t> </a:t>
            </a:r>
            <a:r>
              <a:rPr lang="it-IT" sz="2400" dirty="0" err="1" smtClean="0"/>
              <a:t>masuk</a:t>
            </a:r>
            <a:r>
              <a:rPr lang="it-IT" sz="2400" dirty="0" smtClean="0"/>
              <a:t> </a:t>
            </a:r>
            <a:r>
              <a:rPr lang="it-IT" sz="2400" dirty="0" err="1" smtClean="0"/>
              <a:t>sebagai</a:t>
            </a:r>
            <a:r>
              <a:rPr lang="it-IT" sz="2400" dirty="0" smtClean="0"/>
              <a:t> </a:t>
            </a:r>
            <a:r>
              <a:rPr lang="it-IT" sz="2400" dirty="0" err="1" smtClean="0"/>
              <a:t>warisan</a:t>
            </a:r>
            <a:r>
              <a:rPr lang="it-IT" sz="2400" dirty="0" smtClean="0"/>
              <a:t>.</a:t>
            </a:r>
          </a:p>
          <a:p>
            <a:r>
              <a:rPr lang="it-IT" sz="2400" dirty="0" err="1" smtClean="0"/>
              <a:t>klaim</a:t>
            </a:r>
            <a:r>
              <a:rPr lang="it-IT" sz="2400" dirty="0" smtClean="0"/>
              <a:t> </a:t>
            </a:r>
            <a:r>
              <a:rPr lang="it-IT" sz="2400" dirty="0" err="1" smtClean="0"/>
              <a:t>asuransi</a:t>
            </a:r>
            <a:r>
              <a:rPr lang="it-IT" sz="2400" dirty="0" smtClean="0"/>
              <a:t> </a:t>
            </a:r>
            <a:r>
              <a:rPr lang="it-IT" sz="2400" dirty="0" err="1" smtClean="0"/>
              <a:t>dari</a:t>
            </a:r>
            <a:r>
              <a:rPr lang="it-IT" sz="2400" dirty="0" smtClean="0"/>
              <a:t> polis </a:t>
            </a:r>
            <a:r>
              <a:rPr lang="it-IT" sz="2400" dirty="0" err="1" smtClean="0"/>
              <a:t>luar</a:t>
            </a:r>
            <a:r>
              <a:rPr lang="it-IT" sz="2400" dirty="0" smtClean="0"/>
              <a:t> </a:t>
            </a:r>
            <a:r>
              <a:rPr lang="it-IT" sz="2400" dirty="0" err="1" smtClean="0"/>
              <a:t>negeri</a:t>
            </a:r>
            <a:r>
              <a:rPr lang="it-IT" sz="2400" dirty="0" smtClean="0"/>
              <a:t> </a:t>
            </a:r>
            <a:r>
              <a:rPr lang="it-IT" sz="2400" dirty="0" err="1" smtClean="0"/>
              <a:t>kena</a:t>
            </a:r>
            <a:r>
              <a:rPr lang="it-IT" sz="2400" dirty="0" smtClean="0"/>
              <a:t> </a:t>
            </a:r>
            <a:r>
              <a:rPr lang="it-IT" sz="2400" dirty="0" err="1" smtClean="0"/>
              <a:t>pajak</a:t>
            </a:r>
            <a:r>
              <a:rPr lang="it-IT" sz="2400" dirty="0" smtClean="0"/>
              <a:t> </a:t>
            </a:r>
            <a:r>
              <a:rPr lang="it-IT" sz="2400" dirty="0" err="1" smtClean="0"/>
              <a:t>sesuai</a:t>
            </a:r>
            <a:r>
              <a:rPr lang="it-IT" sz="2400" dirty="0" smtClean="0"/>
              <a:t> </a:t>
            </a:r>
            <a:r>
              <a:rPr lang="it-IT" sz="2400" dirty="0" err="1" smtClean="0"/>
              <a:t>ketentuan</a:t>
            </a:r>
            <a:r>
              <a:rPr lang="it-IT" sz="2400" dirty="0" smtClean="0"/>
              <a:t> </a:t>
            </a:r>
            <a:r>
              <a:rPr lang="it-IT" sz="2400" dirty="0" err="1" smtClean="0"/>
              <a:t>negara</a:t>
            </a:r>
            <a:r>
              <a:rPr lang="it-IT" sz="2400" dirty="0" smtClean="0"/>
              <a:t> </a:t>
            </a:r>
            <a:r>
              <a:rPr lang="it-IT" sz="2400" dirty="0" err="1" smtClean="0"/>
              <a:t>asal</a:t>
            </a:r>
            <a:r>
              <a:rPr lang="it-IT" sz="2400" dirty="0" smtClean="0"/>
              <a:t> polis </a:t>
            </a:r>
            <a:r>
              <a:rPr lang="it-IT" sz="2400" dirty="0" err="1" smtClean="0"/>
              <a:t>tsb</a:t>
            </a:r>
            <a:r>
              <a:rPr lang="it-IT" sz="2400" dirty="0" smtClean="0"/>
              <a:t>.</a:t>
            </a:r>
          </a:p>
          <a:p>
            <a:r>
              <a:rPr lang="it-IT" sz="2400" dirty="0" err="1" smtClean="0"/>
              <a:t>warisan</a:t>
            </a:r>
            <a:r>
              <a:rPr lang="it-IT" sz="2400" dirty="0" smtClean="0"/>
              <a:t> </a:t>
            </a:r>
            <a:r>
              <a:rPr lang="it-IT" sz="2400" dirty="0" err="1" smtClean="0"/>
              <a:t>dalam</a:t>
            </a:r>
            <a:r>
              <a:rPr lang="it-IT" sz="2400" dirty="0" smtClean="0"/>
              <a:t> </a:t>
            </a:r>
            <a:r>
              <a:rPr lang="it-IT" sz="2400" dirty="0" err="1" smtClean="0"/>
              <a:t>properti</a:t>
            </a:r>
            <a:r>
              <a:rPr lang="it-IT" sz="2400" dirty="0" smtClean="0"/>
              <a:t> </a:t>
            </a:r>
            <a:r>
              <a:rPr lang="it-IT" sz="2400" dirty="0" err="1" smtClean="0"/>
              <a:t>ketika</a:t>
            </a:r>
            <a:r>
              <a:rPr lang="it-IT" sz="2400" dirty="0" smtClean="0"/>
              <a:t> </a:t>
            </a:r>
            <a:r>
              <a:rPr lang="it-IT" sz="2400" dirty="0" err="1" smtClean="0"/>
              <a:t>balik</a:t>
            </a:r>
            <a:r>
              <a:rPr lang="it-IT" sz="2400" dirty="0" smtClean="0"/>
              <a:t> nama akan </a:t>
            </a:r>
            <a:r>
              <a:rPr lang="it-IT" sz="2400" dirty="0" err="1" smtClean="0"/>
              <a:t>kena</a:t>
            </a:r>
            <a:r>
              <a:rPr lang="it-IT" sz="2400" dirty="0" smtClean="0"/>
              <a:t> bea </a:t>
            </a:r>
            <a:r>
              <a:rPr lang="it-IT" sz="2400" dirty="0" err="1" smtClean="0"/>
              <a:t>bphtb</a:t>
            </a:r>
            <a:r>
              <a:rPr lang="it-IT" sz="2400" dirty="0" smtClean="0"/>
              <a:t> 5%. </a:t>
            </a:r>
            <a:r>
              <a:rPr lang="it-IT" sz="2400" dirty="0" err="1" smtClean="0"/>
              <a:t>dan</a:t>
            </a:r>
            <a:r>
              <a:rPr lang="it-IT" sz="2400" dirty="0" smtClean="0"/>
              <a:t> </a:t>
            </a:r>
            <a:r>
              <a:rPr lang="it-IT" sz="2400" dirty="0" err="1" smtClean="0"/>
              <a:t>posisi</a:t>
            </a:r>
            <a:r>
              <a:rPr lang="it-IT" sz="2400" dirty="0" smtClean="0"/>
              <a:t>  </a:t>
            </a:r>
            <a:r>
              <a:rPr lang="it-IT" sz="2400" dirty="0" err="1" smtClean="0"/>
              <a:t>bphtb</a:t>
            </a:r>
            <a:r>
              <a:rPr lang="it-IT" sz="2400" dirty="0" smtClean="0"/>
              <a:t> ini </a:t>
            </a:r>
            <a:r>
              <a:rPr lang="it-IT" sz="2400" dirty="0" err="1" smtClean="0"/>
              <a:t>bukan</a:t>
            </a:r>
            <a:r>
              <a:rPr lang="it-IT" sz="2400" dirty="0" smtClean="0"/>
              <a:t> </a:t>
            </a:r>
            <a:r>
              <a:rPr lang="it-IT" sz="2400" dirty="0" err="1" smtClean="0"/>
              <a:t>pajak</a:t>
            </a:r>
            <a:r>
              <a:rPr lang="it-IT" sz="2400" dirty="0" smtClean="0"/>
              <a:t> </a:t>
            </a:r>
            <a:r>
              <a:rPr lang="it-IT" sz="2400" dirty="0" err="1" smtClean="0"/>
              <a:t>ke</a:t>
            </a:r>
            <a:r>
              <a:rPr lang="it-IT" sz="2400" dirty="0" smtClean="0"/>
              <a:t> </a:t>
            </a:r>
            <a:r>
              <a:rPr lang="it-IT" sz="2400" dirty="0" err="1" smtClean="0"/>
              <a:t>negara</a:t>
            </a:r>
            <a:r>
              <a:rPr lang="it-IT" sz="2400" dirty="0" smtClean="0"/>
              <a:t> , </a:t>
            </a:r>
            <a:r>
              <a:rPr lang="it-IT" sz="2400" dirty="0" err="1" smtClean="0"/>
              <a:t>tetapi</a:t>
            </a:r>
            <a:r>
              <a:rPr lang="it-IT" sz="2400" dirty="0" smtClean="0"/>
              <a:t> </a:t>
            </a:r>
            <a:r>
              <a:rPr lang="it-IT" sz="2400" dirty="0" err="1" smtClean="0"/>
              <a:t>masuk</a:t>
            </a:r>
            <a:r>
              <a:rPr lang="it-IT" sz="2400" dirty="0" smtClean="0"/>
              <a:t> </a:t>
            </a:r>
            <a:r>
              <a:rPr lang="it-IT" sz="2400" dirty="0" err="1" smtClean="0"/>
              <a:t>klasifikasi</a:t>
            </a:r>
            <a:r>
              <a:rPr lang="it-IT" sz="2400" dirty="0" smtClean="0"/>
              <a:t> bea  </a:t>
            </a:r>
            <a:r>
              <a:rPr lang="it-IT" sz="2400" dirty="0" err="1" smtClean="0"/>
              <a:t>masuk</a:t>
            </a:r>
            <a:r>
              <a:rPr lang="it-IT" sz="2400" dirty="0" smtClean="0"/>
              <a:t> </a:t>
            </a:r>
            <a:r>
              <a:rPr lang="it-IT" sz="2400" dirty="0" err="1" smtClean="0"/>
              <a:t>ke</a:t>
            </a:r>
            <a:r>
              <a:rPr lang="it-IT" sz="2400" dirty="0" smtClean="0"/>
              <a:t> </a:t>
            </a:r>
            <a:r>
              <a:rPr lang="it-IT" sz="2400" dirty="0" err="1" smtClean="0"/>
              <a:t>pendapatan</a:t>
            </a:r>
            <a:r>
              <a:rPr lang="it-IT" sz="2400" dirty="0" smtClean="0"/>
              <a:t> </a:t>
            </a:r>
            <a:r>
              <a:rPr lang="it-IT" sz="2400" dirty="0" err="1" smtClean="0"/>
              <a:t>daerah</a:t>
            </a:r>
            <a:r>
              <a:rPr lang="it-IT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6541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p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Expo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3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93000"/>
                <a:satMod val="130000"/>
              </a:schemeClr>
            </a:gs>
            <a:gs pos="60000">
              <a:schemeClr val="phClr">
                <a:tint val="80000"/>
                <a:shade val="93000"/>
                <a:satMod val="130000"/>
              </a:schemeClr>
            </a:gs>
            <a:gs pos="100000">
              <a:schemeClr val="phClr">
                <a:tint val="50000"/>
                <a:shade val="94000"/>
                <a:alpha val="100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4925" cap="flat" cmpd="sng" algn="ctr"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8600000" scaled="0"/>
          </a:gra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a:effectStyle>
        <a:effectStyle>
          <a:effectLst>
            <a:innerShdw blurRad="50800" dist="25400" dir="16200000">
              <a:srgbClr val="C0C0C0">
                <a:alpha val="75000"/>
              </a:srgbClr>
            </a:innerShdw>
            <a:reflection blurRad="63500" stA="40000" endPos="50000" dist="127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Expo.thmx</Template>
  <TotalTime>25</TotalTime>
  <Words>453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Expo</vt:lpstr>
      <vt:lpstr>TAX AMNESTY BAKAL DONGKRAK PREMI ASURANSI</vt:lpstr>
      <vt:lpstr>DAMPAK POSITIF DARI TAX AMNESTY</vt:lpstr>
      <vt:lpstr>DAMPAK POSITIF DARI TAX AMNESTY</vt:lpstr>
      <vt:lpstr>INFORMASI ASURANSI DAN PAJAK</vt:lpstr>
      <vt:lpstr>INFORMASI ASURANSI DAN PAJAK</vt:lpstr>
      <vt:lpstr>PowerPoint Presentation</vt:lpstr>
      <vt:lpstr>PowerPoint Presentation</vt:lpstr>
    </vt:vector>
  </TitlesOfParts>
  <Company>prudential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AMNESTY BAKAL DONGKRAK PREMI ASURANSI</dc:title>
  <dc:creator>Satya W Sembiring</dc:creator>
  <cp:lastModifiedBy>Satya W Sembiring</cp:lastModifiedBy>
  <cp:revision>8</cp:revision>
  <dcterms:created xsi:type="dcterms:W3CDTF">2016-08-08T10:06:56Z</dcterms:created>
  <dcterms:modified xsi:type="dcterms:W3CDTF">2016-08-08T10:32:41Z</dcterms:modified>
</cp:coreProperties>
</file>